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1" r:id="rId1"/>
  </p:sldMasterIdLst>
  <p:notesMasterIdLst>
    <p:notesMasterId r:id="rId26"/>
  </p:notesMasterIdLst>
  <p:sldIdLst>
    <p:sldId id="256" r:id="rId2"/>
    <p:sldId id="260" r:id="rId3"/>
    <p:sldId id="257" r:id="rId4"/>
    <p:sldId id="272" r:id="rId5"/>
    <p:sldId id="259" r:id="rId6"/>
    <p:sldId id="282" r:id="rId7"/>
    <p:sldId id="274" r:id="rId8"/>
    <p:sldId id="273" r:id="rId9"/>
    <p:sldId id="261" r:id="rId10"/>
    <p:sldId id="277" r:id="rId11"/>
    <p:sldId id="262" r:id="rId12"/>
    <p:sldId id="276" r:id="rId13"/>
    <p:sldId id="263" r:id="rId14"/>
    <p:sldId id="270" r:id="rId15"/>
    <p:sldId id="264" r:id="rId16"/>
    <p:sldId id="265" r:id="rId17"/>
    <p:sldId id="266" r:id="rId18"/>
    <p:sldId id="279" r:id="rId19"/>
    <p:sldId id="283" r:id="rId20"/>
    <p:sldId id="281" r:id="rId21"/>
    <p:sldId id="278" r:id="rId22"/>
    <p:sldId id="275" r:id="rId23"/>
    <p:sldId id="26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47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3FD74BF-9CD9-4A85-A347-CE1D6B3476A9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F764709-3A98-43CC-BB2F-13275042B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8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59EC29-AB51-4235-93D7-D93A9A0D5173}" type="datetimeFigureOut">
              <a:rPr lang="en-US" smtClean="0"/>
              <a:t>30-Sep-21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547ABB-87EF-4BB5-AF66-CAB3A437D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10415103" cy="3471333"/>
          </a:xfrm>
        </p:spPr>
        <p:txBody>
          <a:bodyPr anchor="ctr"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0510-6201 – Digital Signal Processing</a:t>
            </a: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Final Project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C39648-26F4-4AAF-8522-7B25C40AC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976" y="4482547"/>
            <a:ext cx="7038048" cy="1493223"/>
          </a:xfrm>
        </p:spPr>
        <p:txBody>
          <a:bodyPr anchor="ctr">
            <a:normAutofit lnSpcReduction="10000"/>
          </a:bodyPr>
          <a:lstStyle/>
          <a:p>
            <a:pPr algn="ctr"/>
            <a:r>
              <a:rPr lang="en-US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WNNVD – Weighted Nuclear Norm for Video Denoising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algn="ctr"/>
            <a:r>
              <a:rPr lang="en-US" sz="1600" dirty="0"/>
              <a:t>Roy Hachnochi , Uri Kapustin</a:t>
            </a:r>
          </a:p>
          <a:p>
            <a:pPr algn="ctr"/>
            <a:r>
              <a:rPr lang="en-US" sz="1600" dirty="0"/>
              <a:t>github.com/roy-hachnochi/WNNM-Video-Denoising</a:t>
            </a:r>
          </a:p>
        </p:txBody>
      </p:sp>
    </p:spTree>
    <p:extLst>
      <p:ext uri="{BB962C8B-B14F-4D97-AF65-F5344CB8AC3E}">
        <p14:creationId xmlns:p14="http://schemas.microsoft.com/office/powerpoint/2010/main" val="60169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Preprocessing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160000"/>
              </a:lnSpc>
            </a:pPr>
            <a:r>
              <a:rPr lang="en-US" sz="2000" dirty="0"/>
              <a:t>A simple and naïve video denoising, </a:t>
            </a:r>
            <a:r>
              <a:rPr lang="en-US" sz="2000" dirty="0" err="1"/>
              <a:t>e.g</a:t>
            </a:r>
            <a:r>
              <a:rPr lang="en-US" sz="2000" dirty="0"/>
              <a:t> Gaussian filter and Median filter.</a:t>
            </a:r>
          </a:p>
          <a:p>
            <a:pPr lvl="1" algn="l" rtl="0"/>
            <a:r>
              <a:rPr lang="en-US" sz="2000" dirty="0"/>
              <a:t>The purpose of this step is to enhance the performance of the following block matching.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08C827-38ED-4688-8B59-C48D340F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870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grouping step. Each group will consist of similar patches both spatially and temporally.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Grouping from different frames is done sequentially.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list of reference patches is chosen from a single frame</a:t>
            </a:r>
          </a:p>
          <a:p>
            <a:pPr lvl="3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In our case we choose them by grid</a:t>
            </a:r>
            <a:endParaRPr lang="en-US" sz="2000" dirty="0"/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“Past” and “Future” frames handled separately.</a:t>
            </a:r>
          </a:p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Done in 2 steps: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Non-Predictive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only in the current reference frame.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 the “past” and “future” frames.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Around each similar patch from the previous frame, we open a search window to find a defined number of similar patches.</a:t>
            </a:r>
          </a:p>
          <a:p>
            <a:pPr lvl="2" algn="l" rtl="0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 (Example)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F7EA4D-1A6C-42E2-AF56-6577C01CAE01}"/>
              </a:ext>
            </a:extLst>
          </p:cNvPr>
          <p:cNvPicPr/>
          <p:nvPr/>
        </p:nvPicPr>
        <p:blipFill rotWithShape="1">
          <a:blip r:embed="rId3"/>
          <a:srcRect l="4625" t="9753" r="3631" b="11273"/>
          <a:stretch/>
        </p:blipFill>
        <p:spPr>
          <a:xfrm>
            <a:off x="1298051" y="2005965"/>
            <a:ext cx="9595898" cy="281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27A3E-5693-4C4C-B415-E6438075B283}"/>
              </a:ext>
            </a:extLst>
          </p:cNvPr>
          <p:cNvSpPr txBox="1"/>
          <p:nvPr/>
        </p:nvSpPr>
        <p:spPr>
          <a:xfrm>
            <a:off x="914400" y="4945897"/>
            <a:ext cx="1024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– Reference patch.</a:t>
            </a:r>
          </a:p>
          <a:p>
            <a:r>
              <a:rPr lang="en-US" sz="2000" dirty="0">
                <a:solidFill>
                  <a:srgbClr val="00CC00"/>
                </a:solidFill>
              </a:rPr>
              <a:t>Green</a:t>
            </a:r>
            <a:r>
              <a:rPr lang="en-US" sz="2000" dirty="0"/>
              <a:t> – Search windows.</a:t>
            </a:r>
          </a:p>
          <a:p>
            <a:r>
              <a:rPr lang="en-US" sz="2000" dirty="0">
                <a:solidFill>
                  <a:srgbClr val="00B0F0"/>
                </a:solidFill>
              </a:rPr>
              <a:t>Cyan</a:t>
            </a:r>
            <a:r>
              <a:rPr lang="en-US" sz="2000" dirty="0"/>
              <a:t> – Matched patches.</a:t>
            </a:r>
          </a:p>
        </p:txBody>
      </p:sp>
    </p:spTree>
    <p:extLst>
      <p:ext uri="{BB962C8B-B14F-4D97-AF65-F5344CB8AC3E}">
        <p14:creationId xmlns:p14="http://schemas.microsoft.com/office/powerpoint/2010/main" val="309472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Group Extraction,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Group Extraction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Block Matching collects lists of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Extract each group pf patches according to indices, vectorize them and stack as a 2D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This is done for each reference patch and its matched group.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passed to the WNNM method.</a:t>
                </a:r>
              </a:p>
              <a:p>
                <a:pPr lvl="1" algn="l" rtl="0">
                  <a:lnSpc>
                    <a:spcPct val="120000"/>
                  </a:lnSpc>
                </a:pPr>
                <a:endParaRPr lang="en-US" dirty="0"/>
              </a:p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Aggregation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denoised patches (after the WNNM step) are placed back in their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We hold a count, for each pixel, of its appearances in any group for 2 reasons: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In the block matching step, we don’t enforce unique patches – so we need to normalize each pixel by its count.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Keep track of which pixels were already processed. in order to make the later iterations more time efficient.</a:t>
                </a:r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  <a:blipFill>
                <a:blip r:embed="rId2"/>
                <a:stretch>
                  <a:fillRect l="-545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4FABA5D7-645A-4DE1-9756-93EE07642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82EE9EE2-FC54-4502-8A66-8C15DA33FD9B}"/>
              </a:ext>
            </a:extLst>
          </p:cNvPr>
          <p:cNvSpPr/>
          <p:nvPr/>
        </p:nvSpPr>
        <p:spPr>
          <a:xfrm>
            <a:off x="9960077" y="117987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11D6871-0C77-4234-BFDA-C3B23C349A5A}"/>
              </a:ext>
            </a:extLst>
          </p:cNvPr>
          <p:cNvSpPr/>
          <p:nvPr/>
        </p:nvSpPr>
        <p:spPr>
          <a:xfrm>
            <a:off x="10993693" y="117986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–WNNM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The denoising step. Based on the mathematical concepts that were presented.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𝜮</m:t>
                            </m:r>
                          </m:e>
                          <m:sub>
                            <m: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𝒀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0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  <a:endParaRPr lang="en-US" sz="2000" dirty="0"/>
              </a:p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Executed similarly to our reference paper - On 2D matrices. </a:t>
                </a:r>
              </a:p>
              <a:p>
                <a:pPr lvl="2">
                  <a:lnSpc>
                    <a:spcPct val="160000"/>
                  </a:lnSpc>
                </a:pPr>
                <a:r>
                  <a:rPr lang="en-US" sz="1800" dirty="0"/>
                  <a:t>Each matrix represents a matched group, where each column is a vectorized patch.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Block Matching</a:t>
            </a: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DAAA2187-2FBD-43CE-B756-902C84C1B3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5713"/>
            <a:ext cx="6653154" cy="4368442"/>
          </a:xfrm>
          <a:prstGeom prst="rect">
            <a:avLst/>
          </a:prstGeom>
        </p:spPr>
      </p:pic>
      <p:pic>
        <p:nvPicPr>
          <p:cNvPr id="5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6AA803-4FD7-4179-A82A-BCCC8F58D5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1835713"/>
            <a:ext cx="5456903" cy="4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1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Parameter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EC696-92DA-4301-8185-5D8C4DF55C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1980108"/>
            <a:ext cx="8031480" cy="41741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FD4E8E9-2ED8-4FA7-B1DA-515CD9FED2B1}"/>
              </a:ext>
            </a:extLst>
          </p:cNvPr>
          <p:cNvSpPr/>
          <p:nvPr/>
        </p:nvSpPr>
        <p:spPr>
          <a:xfrm>
            <a:off x="2897313" y="2126751"/>
            <a:ext cx="493160" cy="39452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373CAA-A93D-4033-B542-0B446878C73F}"/>
              </a:ext>
            </a:extLst>
          </p:cNvPr>
          <p:cNvCxnSpPr/>
          <p:nvPr/>
        </p:nvCxnSpPr>
        <p:spPr>
          <a:xfrm>
            <a:off x="2167847" y="3030876"/>
            <a:ext cx="698643" cy="1047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2E14FD-9D51-4944-9F81-5D43B18464B8}"/>
              </a:ext>
            </a:extLst>
          </p:cNvPr>
          <p:cNvSpPr txBox="1"/>
          <p:nvPr/>
        </p:nvSpPr>
        <p:spPr>
          <a:xfrm>
            <a:off x="1600401" y="26615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WNNID</a:t>
            </a:r>
          </a:p>
        </p:txBody>
      </p:sp>
    </p:spTree>
    <p:extLst>
      <p:ext uri="{BB962C8B-B14F-4D97-AF65-F5344CB8AC3E}">
        <p14:creationId xmlns:p14="http://schemas.microsoft.com/office/powerpoint/2010/main" val="95525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AA1BA06-054E-4B21-A016-80F1EB383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18" y="1846173"/>
            <a:ext cx="7337324" cy="41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0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A64887-388E-4C6D-BA8E-1516E302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98855"/>
              </p:ext>
            </p:extLst>
          </p:nvPr>
        </p:nvGraphicFramePr>
        <p:xfrm>
          <a:off x="26630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73.35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62.92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11.23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12.03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16.23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10.18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16.55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110.4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94F069-234B-478F-8D37-1E55A1C20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83379"/>
              </p:ext>
            </p:extLst>
          </p:nvPr>
        </p:nvGraphicFramePr>
        <p:xfrm>
          <a:off x="420511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72.36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63.79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23.7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14.79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20.52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17.37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16.39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859899-014D-4DC3-A25C-13D3A04C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86655"/>
              </p:ext>
            </p:extLst>
          </p:nvPr>
        </p:nvGraphicFramePr>
        <p:xfrm>
          <a:off x="8143925" y="2105360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31.1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71.66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65.86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25.4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15.64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18.24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13.27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16.22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108.6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86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4EDDD8-A1E3-43C6-A771-BEEF340C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416" y="1950680"/>
            <a:ext cx="11661168" cy="2754884"/>
          </a:xfrm>
          <a:prstGeom prst="rect">
            <a:avLst/>
          </a:prstGeom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F60D95A-1143-4B73-AE8D-2E32FDA3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16530"/>
            <a:ext cx="9402909" cy="752564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60000"/>
              </a:lnSpc>
              <a:buNone/>
            </a:pPr>
            <a:r>
              <a:rPr lang="en-US" dirty="0"/>
              <a:t>Left to right: Original, Noised (STD = 20), WNNVD denoising, WNNID denoising</a:t>
            </a:r>
          </a:p>
        </p:txBody>
      </p:sp>
    </p:spTree>
    <p:extLst>
      <p:ext uri="{BB962C8B-B14F-4D97-AF65-F5344CB8AC3E}">
        <p14:creationId xmlns:p14="http://schemas.microsoft.com/office/powerpoint/2010/main" val="78773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18BEE8-428B-4A0E-8885-81FE3A8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Table of Contents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D188E9-98B9-4050-9741-1183C581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Mathematical background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Chosen paper &amp; Our project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Literature review of related work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WNNVD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Results &amp; Conclusion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Future work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2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ED1BB-F5E0-4943-B598-1DE2FFF3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9" y="2090451"/>
            <a:ext cx="5358216" cy="3623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86863-4678-4C82-9700-0D7EBFEA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4" y="2090451"/>
            <a:ext cx="6755467" cy="36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137E-152F-4BCA-9131-5DA716E7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" y="2181289"/>
            <a:ext cx="5981516" cy="3317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EE56D-7C84-4F86-943D-D21C5BED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81289"/>
            <a:ext cx="5981516" cy="3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8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Extension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attempted to emphasize the temporal data because of its importance.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As explained in VBM4D, SOTA paper for video denoising.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main modification is the “Block Matching” block – 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Instead of grouping patches, we group “trajectories”.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Trajectory consists of sequence of patches from sequential frames, one from each frame.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Each trajectory is created by harnessing the existing predictive and non-predictive search, more sophisticated ways were considered but would exceed the scope of the project.</a:t>
            </a:r>
          </a:p>
          <a:p>
            <a:pPr algn="l" rtl="0">
              <a:lnSpc>
                <a:spcPct val="16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מלבן 6" descr="סגור עם מילוי מלא">
            <a:extLst>
              <a:ext uri="{FF2B5EF4-FFF2-40B4-BE49-F238E27FC236}">
                <a16:creationId xmlns:a16="http://schemas.microsoft.com/office/drawing/2014/main" id="{1FA25871-AC9D-402C-B421-1B0122DFAF1E}"/>
              </a:ext>
            </a:extLst>
          </p:cNvPr>
          <p:cNvSpPr/>
          <p:nvPr/>
        </p:nvSpPr>
        <p:spPr>
          <a:xfrm>
            <a:off x="8849032" y="0"/>
            <a:ext cx="914400" cy="4683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9D08C2-5AC8-419C-B047-4DD8D47D4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0" y="2619375"/>
            <a:ext cx="38671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0868B-DF3D-405E-8CCB-F4A0AA38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Suggested 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7045C-A8FF-4178-9392-6518DA8F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Parameter optimization.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Instead of vectorizing blocks, work with 3-D/4-D blocks and implement High-Order SVD.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Modify the algorithm for online video denoising (causal denoising).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Expand the algorithm to support RGB images/videos.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Optimize run-time.</a:t>
            </a:r>
          </a:p>
        </p:txBody>
      </p:sp>
    </p:spTree>
    <p:extLst>
      <p:ext uri="{BB962C8B-B14F-4D97-AF65-F5344CB8AC3E}">
        <p14:creationId xmlns:p14="http://schemas.microsoft.com/office/powerpoint/2010/main" val="384274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001A8F-0B90-4A80-B0A5-A7CC4218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3D92A8-5FAD-43B8-9947-C3C29253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89228" cy="402336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core signal-processing concept we studied is LRMA utilization for image and video denoising.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Specifically, NNM/WNNM relaxation methods.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explored different ways of grouping methods (BM, TM).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conducted analysis and research of our proposed algorithm.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compared our results to SOTA papers in the classical regime of video and image denoising.</a:t>
            </a:r>
          </a:p>
          <a:p>
            <a:pPr lvl="1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1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17BABD8-0536-43E3-AC06-307E5D5B4CB7}"/>
              </a:ext>
            </a:extLst>
          </p:cNvPr>
          <p:cNvSpPr txBox="1"/>
          <p:nvPr/>
        </p:nvSpPr>
        <p:spPr>
          <a:xfrm>
            <a:off x="3864459" y="380293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4400" b="1" dirty="0">
                <a:latin typeface="+mj-lt"/>
              </a:rPr>
              <a:t>Nuclear Norm (NN)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53B25FD-5ECB-4A74-9F11-4E3A1C69F240}"/>
              </a:ext>
            </a:extLst>
          </p:cNvPr>
          <p:cNvSpPr txBox="1"/>
          <p:nvPr/>
        </p:nvSpPr>
        <p:spPr>
          <a:xfrm>
            <a:off x="2210406" y="3428999"/>
            <a:ext cx="7771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Weighted Nuclear Norm (WNN)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/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blipFill>
                <a:blip r:embed="rId2"/>
                <a:stretch>
                  <a:fillRect t="-2304" b="-54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/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Weighted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blipFill>
                <a:blip r:embed="rId3"/>
                <a:stretch>
                  <a:fillRect t="-226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9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E71AC-3546-4B03-B402-7EFD580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Low-Rank Matrix Approximation (LRMA)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goal is to approximate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by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which may be factorized into a product of low rank matrices.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We focus on minimization methods using NN/WNN – also abbreviated as NNM/WNNM.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problem is formulated as:      </a:t>
                </a:r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e>
                      </m:acc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 =</m:t>
                      </m:r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𝒂𝒓𝒈𝒎𝒊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𝒏</m:t>
                          </m:r>
                        </m:e>
                        <m:sub>
                          <m: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sub>
                      </m:sSub>
                      <m:f>
                        <m:f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𝟏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SupPr>
                            <m:e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𝒀</m:t>
                              </m:r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𝑭</m:t>
                          </m:r>
                        </m:sub>
                        <m:sup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𝟐</m:t>
                          </m:r>
                        </m:sup>
                      </m:sSubSup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+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𝒘</m:t>
                          </m:r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,∗</m:t>
                          </m:r>
                        </m:sub>
                      </m:sSub>
                    </m:oMath>
                  </m:oMathPara>
                </a14:m>
                <a:endParaRPr lang="en-US" sz="21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general problem is not convex, but if the weights are sorted the solution is: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2100" b="1" dirty="0">
                    <a:effectLst/>
                    <a:ea typeface="Times New Roman" panose="02020603050405020304" pitchFamily="18" charset="0"/>
                    <a:cs typeface="David" panose="020E0502060401010101" pitchFamily="34" charset="-79"/>
                  </a:rPr>
                  <a:t>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sSup>
                      <m:sSup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,   (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𝜮</m:t>
                    </m:r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is the singular value matrix)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1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1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</a:p>
              <a:p>
                <a:pPr marL="0" indent="0" algn="l" rtl="0">
                  <a:buNone/>
                </a:pPr>
                <a:endParaRPr lang="en-US" sz="18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6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“Weighted Nuclear Norm Minimization with Application to Image Denoising” [Gu et. al.]</a:t>
            </a:r>
          </a:p>
          <a:p>
            <a:pPr lvl="1"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Utilized the WNNM for image denoising by taking advantage of non-local self similarities.</a:t>
            </a:r>
          </a:p>
          <a:p>
            <a:pPr algn="l" rtl="0"/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80EA506-AD60-4D4E-B986-C03736574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869" y="2804317"/>
            <a:ext cx="4131581" cy="33778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FFC9D48-011A-4501-82B1-ABD62788F1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2724" y="2757057"/>
            <a:ext cx="6261041" cy="33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pic>
        <p:nvPicPr>
          <p:cNvPr id="19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AD84200-3298-4E39-A9BB-9DEB9B54327E}"/>
              </a:ext>
            </a:extLst>
          </p:cNvPr>
          <p:cNvPicPr/>
          <p:nvPr/>
        </p:nvPicPr>
        <p:blipFill rotWithShape="1">
          <a:blip r:embed="rId2"/>
          <a:srcRect l="4625" t="15777" r="68729" b="11273"/>
          <a:stretch/>
        </p:blipFill>
        <p:spPr>
          <a:xfrm>
            <a:off x="5538462" y="1918486"/>
            <a:ext cx="2787048" cy="2600444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>
              <a:highlight>
                <a:srgbClr val="FFFF00"/>
              </a:highlight>
            </a:endParaRPr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8657EE3-DD09-4526-A38E-EBD0C4EE8A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56" y="2075216"/>
            <a:ext cx="4131581" cy="3377822"/>
          </a:xfrm>
          <a:prstGeom prst="rect">
            <a:avLst/>
          </a:prstGeom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8182BB4-FF94-4156-8536-F1971A80F6B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501049" y="2965249"/>
            <a:ext cx="1109136" cy="22338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C2D8BAB-E11F-41BD-9B3C-DB6C527B90FE}"/>
              </a:ext>
            </a:extLst>
          </p:cNvPr>
          <p:cNvCxnSpPr>
            <a:cxnSpLocks/>
          </p:cNvCxnSpPr>
          <p:nvPr/>
        </p:nvCxnSpPr>
        <p:spPr>
          <a:xfrm flipH="1">
            <a:off x="6544057" y="1044180"/>
            <a:ext cx="3240343" cy="2633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/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/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/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blipFill>
                <a:blip r:embed="rId6"/>
                <a:stretch>
                  <a:fillRect t="-655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FCEFFB68-D9C2-45E9-AEEF-34F37AE15951}"/>
              </a:ext>
            </a:extLst>
          </p:cNvPr>
          <p:cNvCxnSpPr>
            <a:cxnSpLocks/>
          </p:cNvCxnSpPr>
          <p:nvPr/>
        </p:nvCxnSpPr>
        <p:spPr>
          <a:xfrm flipH="1">
            <a:off x="6581470" y="1044180"/>
            <a:ext cx="3202930" cy="160530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/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09BB56A8-5786-4F67-A948-BC4BA04FAE04}"/>
              </a:ext>
            </a:extLst>
          </p:cNvPr>
          <p:cNvSpPr txBox="1"/>
          <p:nvPr/>
        </p:nvSpPr>
        <p:spPr>
          <a:xfrm>
            <a:off x="11002366" y="3986382"/>
            <a:ext cx="72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/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ra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מחבר: מרפקי 62">
            <a:extLst>
              <a:ext uri="{FF2B5EF4-FFF2-40B4-BE49-F238E27FC236}">
                <a16:creationId xmlns:a16="http://schemas.microsoft.com/office/drawing/2014/main" id="{C17075BC-AC74-4498-BF8F-B8E212ABF024}"/>
              </a:ext>
            </a:extLst>
          </p:cNvPr>
          <p:cNvCxnSpPr>
            <a:cxnSpLocks/>
            <a:stCxn id="22" idx="1"/>
            <a:endCxn id="59" idx="0"/>
          </p:cNvCxnSpPr>
          <p:nvPr/>
        </p:nvCxnSpPr>
        <p:spPr>
          <a:xfrm rot="10800000" flipV="1">
            <a:off x="9434646" y="3150237"/>
            <a:ext cx="766647" cy="6461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מחבר: מרפקי 1027">
            <a:extLst>
              <a:ext uri="{FF2B5EF4-FFF2-40B4-BE49-F238E27FC236}">
                <a16:creationId xmlns:a16="http://schemas.microsoft.com/office/drawing/2014/main" id="{AC8CFBD1-6DF8-4879-8BDC-09402291B7EB}"/>
              </a:ext>
            </a:extLst>
          </p:cNvPr>
          <p:cNvCxnSpPr>
            <a:cxnSpLocks/>
            <a:stCxn id="59" idx="2"/>
            <a:endCxn id="79" idx="1"/>
          </p:cNvCxnSpPr>
          <p:nvPr/>
        </p:nvCxnSpPr>
        <p:spPr>
          <a:xfrm rot="16200000" flipH="1">
            <a:off x="9218195" y="4707968"/>
            <a:ext cx="563868" cy="1309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מחבר: מרפקי 1029">
            <a:extLst>
              <a:ext uri="{FF2B5EF4-FFF2-40B4-BE49-F238E27FC236}">
                <a16:creationId xmlns:a16="http://schemas.microsoft.com/office/drawing/2014/main" id="{0030238C-FCFE-41DA-8939-50752FBD563E}"/>
              </a:ext>
            </a:extLst>
          </p:cNvPr>
          <p:cNvCxnSpPr>
            <a:cxnSpLocks/>
            <a:stCxn id="22" idx="3"/>
            <a:endCxn id="55" idx="0"/>
          </p:cNvCxnSpPr>
          <p:nvPr/>
        </p:nvCxnSpPr>
        <p:spPr>
          <a:xfrm>
            <a:off x="10620483" y="3150237"/>
            <a:ext cx="742020" cy="83614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מחבר: מרפקי 1031">
            <a:extLst>
              <a:ext uri="{FF2B5EF4-FFF2-40B4-BE49-F238E27FC236}">
                <a16:creationId xmlns:a16="http://schemas.microsoft.com/office/drawing/2014/main" id="{556FA664-E905-43BA-B0E9-4486ACE2C543}"/>
              </a:ext>
            </a:extLst>
          </p:cNvPr>
          <p:cNvCxnSpPr>
            <a:cxnSpLocks/>
            <a:stCxn id="55" idx="2"/>
            <a:endCxn id="79" idx="3"/>
          </p:cNvCxnSpPr>
          <p:nvPr/>
        </p:nvCxnSpPr>
        <p:spPr>
          <a:xfrm rot="5400000">
            <a:off x="10948557" y="4641440"/>
            <a:ext cx="699672" cy="12822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/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EC151B6-C331-452C-83B6-B8000D557040}"/>
              </a:ext>
            </a:extLst>
          </p:cNvPr>
          <p:cNvSpPr txBox="1"/>
          <p:nvPr/>
        </p:nvSpPr>
        <p:spPr>
          <a:xfrm>
            <a:off x="9565613" y="4870720"/>
            <a:ext cx="166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 Threshold</a:t>
            </a:r>
          </a:p>
        </p:txBody>
      </p:sp>
      <p:cxnSp>
        <p:nvCxnSpPr>
          <p:cNvPr id="1043" name="מחבר: מרפקי 1042">
            <a:extLst>
              <a:ext uri="{FF2B5EF4-FFF2-40B4-BE49-F238E27FC236}">
                <a16:creationId xmlns:a16="http://schemas.microsoft.com/office/drawing/2014/main" id="{34FCFD54-9661-4A03-9051-D5708979FD10}"/>
              </a:ext>
            </a:extLst>
          </p:cNvPr>
          <p:cNvCxnSpPr>
            <a:cxnSpLocks/>
            <a:stCxn id="79" idx="2"/>
            <a:endCxn id="76" idx="0"/>
          </p:cNvCxnSpPr>
          <p:nvPr/>
        </p:nvCxnSpPr>
        <p:spPr>
          <a:xfrm rot="16200000" flipH="1">
            <a:off x="10234156" y="5405844"/>
            <a:ext cx="331984" cy="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מלבן 1045">
            <a:extLst>
              <a:ext uri="{FF2B5EF4-FFF2-40B4-BE49-F238E27FC236}">
                <a16:creationId xmlns:a16="http://schemas.microsoft.com/office/drawing/2014/main" id="{8FB675A4-CFF9-405B-AEC4-4854EE6DC823}"/>
              </a:ext>
            </a:extLst>
          </p:cNvPr>
          <p:cNvSpPr/>
          <p:nvPr/>
        </p:nvSpPr>
        <p:spPr>
          <a:xfrm>
            <a:off x="10395458" y="4360649"/>
            <a:ext cx="744096" cy="352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3E5BD5-5209-4BB6-B6AF-BDB79A1E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82148"/>
              </p:ext>
            </p:extLst>
          </p:nvPr>
        </p:nvGraphicFramePr>
        <p:xfrm>
          <a:off x="9978586" y="492836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6A9107A-9EC3-459A-BFB2-0F7EF1C5F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69439"/>
              </p:ext>
            </p:extLst>
          </p:nvPr>
        </p:nvGraphicFramePr>
        <p:xfrm>
          <a:off x="10049404" y="582122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2DF6D694-2133-4458-A56D-C04CEDC01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43642"/>
              </p:ext>
            </p:extLst>
          </p:nvPr>
        </p:nvGraphicFramePr>
        <p:xfrm>
          <a:off x="10129483" y="689174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1" name="Table 6">
            <a:extLst>
              <a:ext uri="{FF2B5EF4-FFF2-40B4-BE49-F238E27FC236}">
                <a16:creationId xmlns:a16="http://schemas.microsoft.com/office/drawing/2014/main" id="{F6003F6A-6EDA-463A-A19B-EE3FCA10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90449"/>
              </p:ext>
            </p:extLst>
          </p:nvPr>
        </p:nvGraphicFramePr>
        <p:xfrm>
          <a:off x="10199169" y="795600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cxnSp>
        <p:nvCxnSpPr>
          <p:cNvPr id="33" name="מחבר: מרפקי 1042">
            <a:extLst>
              <a:ext uri="{FF2B5EF4-FFF2-40B4-BE49-F238E27FC236}">
                <a16:creationId xmlns:a16="http://schemas.microsoft.com/office/drawing/2014/main" id="{471FBDF3-1BAA-4808-8102-44D83BFD23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42266" y="1759857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6FB168-764F-4F86-8325-C328278C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673"/>
              </p:ext>
            </p:extLst>
          </p:nvPr>
        </p:nvGraphicFramePr>
        <p:xfrm>
          <a:off x="9483635" y="1982691"/>
          <a:ext cx="187452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2855685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45823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968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20651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79509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82557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016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93826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9919403"/>
                    </a:ext>
                  </a:extLst>
                </a:gridCol>
              </a:tblGrid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83603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9578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39986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82179"/>
                  </a:ext>
                </a:extLst>
              </a:tr>
            </a:tbl>
          </a:graphicData>
        </a:graphic>
      </p:graphicFrame>
      <p:cxnSp>
        <p:nvCxnSpPr>
          <p:cNvPr id="57" name="מחבר: מרפקי 1042">
            <a:extLst>
              <a:ext uri="{FF2B5EF4-FFF2-40B4-BE49-F238E27FC236}">
                <a16:creationId xmlns:a16="http://schemas.microsoft.com/office/drawing/2014/main" id="{DE0BD2A9-8E1F-4DD5-B28F-EF1B0DF7B1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3207" y="2805111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8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Our Project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Weighted Nuclear Norm Minimization for Video Denoising (WNNVD).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naive solution: Apply WWNID separately per frame.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Main Challenges: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Utilize temporal data (which is not used by the WNNID).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Integrate ideas and solutions from different papers.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Out of Scope: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Processing RGB images.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Causal algorithm.</a:t>
            </a:r>
          </a:p>
        </p:txBody>
      </p:sp>
    </p:spTree>
    <p:extLst>
      <p:ext uri="{BB962C8B-B14F-4D97-AF65-F5344CB8AC3E}">
        <p14:creationId xmlns:p14="http://schemas.microsoft.com/office/powerpoint/2010/main" val="211555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2DDA0-70B0-45C4-8E7F-8E4F4835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Literature Review – key papers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19EBD4-4B0C-45F8-AA42-235BC7C2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“A singular value thresholding algorithm for matrix completion”</a:t>
            </a: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he-IL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</a:rPr>
              <a:t>- Presented the NNM as a convex relaxation for the low-rank minimization problem.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“Image Denoising by Sparse 3-D Transform-Domain” (BM3D)</a:t>
            </a:r>
            <a:r>
              <a:rPr lang="en-US" b="1" dirty="0">
                <a:effectLst/>
                <a:ea typeface="Times New Roman" panose="02020603050405020304" pitchFamily="18" charset="0"/>
              </a:rPr>
              <a:t>  </a:t>
            </a:r>
            <a:r>
              <a:rPr lang="en-US" dirty="0">
                <a:effectLst/>
                <a:ea typeface="Times New Roman" panose="02020603050405020304" pitchFamily="18" charset="0"/>
              </a:rPr>
              <a:t>-  Was SOTA algorithm and used as comparison. Also, this paper uses the same grouping method as WNNID – block matching (BM).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“Video Denoising by Sparse 3D Transform-Domain Collaborative Filtering</a:t>
            </a:r>
            <a:r>
              <a:rPr lang="en-US" b="1" u="sng" dirty="0"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– Proposed a grouping method which creates blocks from videos, utilizing temporal data. Our Block Matching is based on this method.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"Video Denoising, Deblocking, and Enhancement Through Separable 4-D Nonlocal Spatiotemporal Transforms“ (VBM4D)</a:t>
            </a: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– Proposed a different grouping method. First creating temporal trajectories of patches and then search for similar trajectories. This is an addition to our project that we implemented.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9947A0-8AFF-448E-8E57-14A9A564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General Description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EB9B626-12E9-4ABD-A97E-E47B92DB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Algorithm block diagram: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/>
              <a:t> The grouping step (“Block Matching”) has the most complicated, and most important logic.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F8077F5-A9C1-4C9B-BC2D-4CDA0438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2267248"/>
            <a:ext cx="9589839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5228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6110</TotalTime>
  <Words>1407</Words>
  <Application>Microsoft Office PowerPoint</Application>
  <PresentationFormat>Widescreen</PresentationFormat>
  <Paragraphs>360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Cambria Math</vt:lpstr>
      <vt:lpstr>Courier New</vt:lpstr>
      <vt:lpstr>David</vt:lpstr>
      <vt:lpstr>מבט לאחור</vt:lpstr>
      <vt:lpstr>0510-6201 – Digital Signal Processing  Final Project</vt:lpstr>
      <vt:lpstr>Table of Contents</vt:lpstr>
      <vt:lpstr>PowerPoint Presentation</vt:lpstr>
      <vt:lpstr>Low-Rank Matrix Approximation (LRMA)</vt:lpstr>
      <vt:lpstr>Chosen Paper</vt:lpstr>
      <vt:lpstr>Chosen Paper</vt:lpstr>
      <vt:lpstr>Our Project</vt:lpstr>
      <vt:lpstr>Literature Review – key papers</vt:lpstr>
      <vt:lpstr>WNNVD – General Description</vt:lpstr>
      <vt:lpstr>WNNVD – Preprocessing</vt:lpstr>
      <vt:lpstr>WNNVD – Block Matching</vt:lpstr>
      <vt:lpstr>WNNVD – Block Matching (Example)</vt:lpstr>
      <vt:lpstr>WNNVD – Group Extraction, Aggregation</vt:lpstr>
      <vt:lpstr>WNNVD –WNNM </vt:lpstr>
      <vt:lpstr>Results – Block Matching</vt:lpstr>
      <vt:lpstr>Results – Parameter Analysis</vt:lpstr>
      <vt:lpstr>Results - Comparison</vt:lpstr>
      <vt:lpstr>Results - Comparison</vt:lpstr>
      <vt:lpstr>Results - Comparison</vt:lpstr>
      <vt:lpstr>Results - Examples</vt:lpstr>
      <vt:lpstr>Results - Examples</vt:lpstr>
      <vt:lpstr>WNNVD – Extension</vt:lpstr>
      <vt:lpstr>Suggested 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0510-6201 – Digital Signal Processing Final Project</dc:title>
  <dc:creator>Uri</dc:creator>
  <cp:lastModifiedBy>Roy Hachnochi</cp:lastModifiedBy>
  <cp:revision>102</cp:revision>
  <dcterms:created xsi:type="dcterms:W3CDTF">2021-09-10T19:40:24Z</dcterms:created>
  <dcterms:modified xsi:type="dcterms:W3CDTF">2021-09-30T05:08:57Z</dcterms:modified>
</cp:coreProperties>
</file>